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56" r:id="rId4"/>
    <p:sldId id="269" r:id="rId5"/>
    <p:sldId id="289" r:id="rId6"/>
    <p:sldId id="276" r:id="rId7"/>
    <p:sldId id="281" r:id="rId8"/>
    <p:sldId id="282" r:id="rId9"/>
    <p:sldId id="283" r:id="rId10"/>
    <p:sldId id="274" r:id="rId11"/>
    <p:sldId id="277" r:id="rId12"/>
    <p:sldId id="278" r:id="rId13"/>
    <p:sldId id="279" r:id="rId14"/>
    <p:sldId id="280" r:id="rId15"/>
    <p:sldId id="286" r:id="rId16"/>
    <p:sldId id="272" r:id="rId17"/>
    <p:sldId id="285" r:id="rId18"/>
    <p:sldId id="287" r:id="rId19"/>
    <p:sldId id="288" r:id="rId20"/>
    <p:sldId id="270" r:id="rId21"/>
    <p:sldId id="271" r:id="rId22"/>
  </p:sldIdLst>
  <p:sldSz cx="18288000" cy="10287000"/>
  <p:notesSz cx="6858000" cy="9144000"/>
  <p:embeddedFontLst>
    <p:embeddedFont>
      <p:font typeface="Abril Fatface" panose="02000503000000020003" pitchFamily="2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00000000000000000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418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4295F-95EF-4F66-A559-566D01CBF7EE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F63B2-150D-4823-B8F9-2D752F57B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14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40980-DB2E-416F-A906-191CC5916D1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1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40980-DB2E-416F-A906-191CC5916D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0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br>
              <a:rPr lang="en-GB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br>
              <a:rPr lang="en-GB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</a:br>
            <a:endParaRPr lang="en-GB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63B2-150D-4823-B8F9-2D752F57BC4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6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F63B2-150D-4823-B8F9-2D752F57BC4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82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../media/image17.gi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gif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12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4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jpeg"/><Relationship Id="rId5" Type="http://schemas.openxmlformats.org/officeDocument/2006/relationships/image" Target="../media/image8.svg"/><Relationship Id="rId10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1.jpe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2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21.jpe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625442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38928" y="348445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38936" y="5251946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45364" y="2847221"/>
            <a:ext cx="711763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800" b="1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 Analysis with Mouse Tracking</a:t>
            </a:r>
          </a:p>
          <a:p>
            <a:pPr algn="ctr"/>
            <a:r>
              <a:rPr lang="en-GB" sz="4800" b="1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Facial Expressions</a:t>
            </a:r>
          </a:p>
          <a:p>
            <a:pPr algn="ctr"/>
            <a:r>
              <a:rPr lang="en-US" sz="4800" b="1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9390" y="3621492"/>
            <a:ext cx="6805492" cy="4227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88" b="1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pPr algn="ctr">
              <a:lnSpc>
                <a:spcPts val="2988"/>
              </a:lnSpc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Jana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Aldubai</a:t>
            </a: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4010372</a:t>
            </a:r>
          </a:p>
          <a:p>
            <a:pPr algn="ctr">
              <a:lnSpc>
                <a:spcPts val="2988"/>
              </a:lnSpc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Salwa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Shamma</a:t>
            </a: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4010405</a:t>
            </a:r>
          </a:p>
          <a:p>
            <a:pPr algn="ctr">
              <a:lnSpc>
                <a:spcPts val="2988"/>
              </a:lnSpc>
            </a:pP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Samah</a:t>
            </a: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Shamma</a:t>
            </a: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4010403</a:t>
            </a:r>
          </a:p>
          <a:p>
            <a:pPr algn="ctr">
              <a:lnSpc>
                <a:spcPts val="2988"/>
              </a:lnSpc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Sana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Shamma</a:t>
            </a: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4010404</a:t>
            </a:r>
          </a:p>
          <a:p>
            <a:pPr algn="ctr">
              <a:lnSpc>
                <a:spcPts val="2988"/>
              </a:lnSpc>
            </a:pPr>
            <a:endParaRPr lang="en-US" sz="2988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88" b="1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</a:p>
          <a:p>
            <a:pPr marR="0" lvl="0" indent="0" algn="ctr" fontAlgn="auto">
              <a:lnSpc>
                <a:spcPts val="29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Ahmed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Elhayek</a:t>
            </a:r>
            <a:endParaRPr lang="en-US" sz="2988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ctr" fontAlgn="auto">
              <a:lnSpc>
                <a:spcPts val="29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Reem </a:t>
            </a:r>
            <a:r>
              <a:rPr lang="en-US" sz="2988" spc="262" dirty="0" err="1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Aljuhani</a:t>
            </a:r>
            <a:endParaRPr lang="en-US" sz="2988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988"/>
              </a:lnSpc>
            </a:pPr>
            <a:endParaRPr lang="en-US" sz="2988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1B233-47E7-4A51-6B10-1BE5D6BDF35F}"/>
              </a:ext>
            </a:extLst>
          </p:cNvPr>
          <p:cNvSpPr txBox="1"/>
          <p:nvPr/>
        </p:nvSpPr>
        <p:spPr>
          <a:xfrm>
            <a:off x="9962985" y="7882979"/>
            <a:ext cx="63438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2023 –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64D27-0A77-D9DE-C489-5B293A86C70A}"/>
              </a:ext>
            </a:extLst>
          </p:cNvPr>
          <p:cNvSpPr txBox="1"/>
          <p:nvPr/>
        </p:nvSpPr>
        <p:spPr>
          <a:xfrm>
            <a:off x="9409390" y="3049756"/>
            <a:ext cx="662132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b="1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385 – Computer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5A89C-EABB-83FF-63A4-C0B1AD4EA80B}"/>
              </a:ext>
            </a:extLst>
          </p:cNvPr>
          <p:cNvSpPr txBox="1"/>
          <p:nvPr/>
        </p:nvSpPr>
        <p:spPr>
          <a:xfrm>
            <a:off x="378240" y="495300"/>
            <a:ext cx="57518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8537" defTabSz="342900" eaLnBrk="1" fontAlgn="auto" hangingPunct="1">
              <a:spcBef>
                <a:spcPts val="0"/>
              </a:spcBef>
              <a:spcAft>
                <a:spcPts val="0"/>
              </a:spcAft>
              <a:tabLst>
                <a:tab pos="2022013" algn="ctr"/>
                <a:tab pos="4044026" algn="r"/>
              </a:tabLst>
              <a:defRPr/>
            </a:pPr>
            <a:r>
              <a:rPr lang="en-US" altLang="ja-JP" sz="2400" b="0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of Prince </a:t>
            </a:r>
            <a:r>
              <a:rPr lang="en-US" altLang="ja-JP" sz="2400" b="0" dirty="0" err="1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Mugrin</a:t>
            </a:r>
            <a:endParaRPr lang="en-US" altLang="ja-JP" sz="2400" b="0" dirty="0">
              <a:solidFill>
                <a:prstClr val="white">
                  <a:lumMod val="50000"/>
                </a:prst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8537" defTabSz="342900" eaLnBrk="1" fontAlgn="auto" hangingPunct="1">
              <a:spcBef>
                <a:spcPts val="0"/>
              </a:spcBef>
              <a:spcAft>
                <a:spcPts val="0"/>
              </a:spcAft>
              <a:tabLst>
                <a:tab pos="2022013" algn="ctr"/>
                <a:tab pos="4044026" algn="r"/>
              </a:tabLst>
              <a:defRPr/>
            </a:pPr>
            <a:r>
              <a:rPr lang="en-US" altLang="ja-JP" sz="2400" b="0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College of Computer &amp; Cyber Sciences</a:t>
            </a:r>
            <a:endParaRPr lang="en-GB" altLang="ja-JP" sz="2400" b="0" dirty="0">
              <a:solidFill>
                <a:prstClr val="white">
                  <a:lumMod val="50000"/>
                </a:prstClr>
              </a:solidFill>
              <a:latin typeface="Times New Roman" panose="02020603050405020304" pitchFamily="18" charset="0"/>
              <a:ea typeface="游ゴシック" panose="020B0400000000000000" pitchFamily="34" charset="-128"/>
              <a:cs typeface="Times New Roman" panose="02020603050405020304" pitchFamily="18" charset="0"/>
            </a:endParaRPr>
          </a:p>
          <a:p>
            <a:pPr marL="128537" defTabSz="342900" eaLnBrk="1" fontAlgn="auto" hangingPunct="1">
              <a:spcBef>
                <a:spcPts val="0"/>
              </a:spcBef>
              <a:spcAft>
                <a:spcPts val="0"/>
              </a:spcAft>
              <a:tabLst>
                <a:tab pos="2022013" algn="ctr"/>
                <a:tab pos="4044026" algn="r"/>
              </a:tabLst>
              <a:defRPr/>
            </a:pPr>
            <a:r>
              <a:rPr lang="en-US" altLang="ja-JP" sz="2400" b="0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altLang="ja-JP" sz="2400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endParaRPr lang="en-US" altLang="ja-JP" sz="2400" b="0" dirty="0">
              <a:solidFill>
                <a:prstClr val="white">
                  <a:lumMod val="50000"/>
                </a:prstClr>
              </a:solidFill>
              <a:latin typeface="Times New Roman" panose="02020603050405020304" pitchFamily="18" charset="0"/>
              <a:ea typeface="游ゴシック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FB7150B-253F-A671-F676-58005F5CBD62}"/>
              </a:ext>
            </a:extLst>
          </p:cNvPr>
          <p:cNvSpPr/>
          <p:nvPr/>
        </p:nvSpPr>
        <p:spPr>
          <a:xfrm>
            <a:off x="15300441" y="4930919"/>
            <a:ext cx="2402430" cy="2402430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9C869A-0913-328F-3E84-68430B1FCD40}"/>
              </a:ext>
            </a:extLst>
          </p:cNvPr>
          <p:cNvSpPr/>
          <p:nvPr/>
        </p:nvSpPr>
        <p:spPr>
          <a:xfrm>
            <a:off x="12518578" y="8029103"/>
            <a:ext cx="1513535" cy="1513535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6CF8621-A365-2693-DAFC-7FBAA362D316}"/>
              </a:ext>
            </a:extLst>
          </p:cNvPr>
          <p:cNvSpPr/>
          <p:nvPr/>
        </p:nvSpPr>
        <p:spPr>
          <a:xfrm>
            <a:off x="15840507" y="29337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with a palm tree and text&#10;&#10;Description automatically generated">
            <a:extLst>
              <a:ext uri="{FF2B5EF4-FFF2-40B4-BE49-F238E27FC236}">
                <a16:creationId xmlns:a16="http://schemas.microsoft.com/office/drawing/2014/main" id="{F2F76BC0-272F-DB16-79F3-BEB5826089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763" y="-35602"/>
            <a:ext cx="1805116" cy="2552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079C29-DB43-9B60-8A96-E880CD7638D7}"/>
              </a:ext>
            </a:extLst>
          </p:cNvPr>
          <p:cNvCxnSpPr>
            <a:cxnSpLocks/>
          </p:cNvCxnSpPr>
          <p:nvPr/>
        </p:nvCxnSpPr>
        <p:spPr>
          <a:xfrm>
            <a:off x="9115832" y="2847221"/>
            <a:ext cx="0" cy="514081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Usability Testing: How many users do you need| UX Design Institute">
            <a:extLst>
              <a:ext uri="{FF2B5EF4-FFF2-40B4-BE49-F238E27FC236}">
                <a16:creationId xmlns:a16="http://schemas.microsoft.com/office/drawing/2014/main" id="{0C56677D-1C6B-C558-2B92-93BF8CA4C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7858" r="21816" b="11885"/>
          <a:stretch/>
        </p:blipFill>
        <p:spPr bwMode="auto">
          <a:xfrm>
            <a:off x="2670796" y="5035054"/>
            <a:ext cx="4746240" cy="346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385300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10</a:t>
            </a:r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682490" y="4389157"/>
            <a:ext cx="5910853" cy="3154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72727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Login into the system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Self-service</a:t>
            </a:r>
            <a:endParaRPr lang="en-US" sz="2800" dirty="0">
              <a:solidFill>
                <a:srgbClr val="72727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Center </a:t>
            </a:r>
            <a:endParaRPr lang="en-US" sz="2800" dirty="0">
              <a:solidFill>
                <a:srgbClr val="72727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8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dropdown list</a:t>
            </a:r>
            <a:endParaRPr lang="en-US" sz="28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8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Exam schedule.</a:t>
            </a:r>
            <a:endParaRPr lang="en-US" sz="28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621205" y="2467456"/>
            <a:ext cx="6211490" cy="156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access the final exam schedule in the SIS</a:t>
            </a:r>
            <a:r>
              <a:rPr lang="en-US" sz="3600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84967-77A7-BADD-D4A4-84B15F9D0C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048" y="1931644"/>
            <a:ext cx="10625373" cy="50260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C84B189-381E-97DC-FCD0-F2968A937299}"/>
              </a:ext>
            </a:extLst>
          </p:cNvPr>
          <p:cNvSpPr/>
          <p:nvPr/>
        </p:nvSpPr>
        <p:spPr>
          <a:xfrm>
            <a:off x="15621000" y="3832654"/>
            <a:ext cx="2362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4408CD-F0E5-6FAA-3CCC-BA088A1D162A}"/>
              </a:ext>
            </a:extLst>
          </p:cNvPr>
          <p:cNvSpPr/>
          <p:nvPr/>
        </p:nvSpPr>
        <p:spPr>
          <a:xfrm>
            <a:off x="15621000" y="4463195"/>
            <a:ext cx="2362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839DBB-CB02-A9AB-E6AB-1B9429FE9D32}"/>
              </a:ext>
            </a:extLst>
          </p:cNvPr>
          <p:cNvSpPr/>
          <p:nvPr/>
        </p:nvSpPr>
        <p:spPr>
          <a:xfrm>
            <a:off x="15596415" y="5792006"/>
            <a:ext cx="71038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7C2134-370D-B7C3-52A1-579798096B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9014" y="2142160"/>
            <a:ext cx="10716635" cy="50480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C93FC6-66A5-3668-5948-1B4053C0FBB0}"/>
              </a:ext>
            </a:extLst>
          </p:cNvPr>
          <p:cNvSpPr/>
          <p:nvPr/>
        </p:nvSpPr>
        <p:spPr>
          <a:xfrm>
            <a:off x="11642706" y="2537254"/>
            <a:ext cx="2149249" cy="170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8E7E36-BF8F-954A-92FA-74CAC39FF9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7147" y="2573149"/>
            <a:ext cx="10627994" cy="50121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62C576E-0230-515D-15E5-2AE24B153359}"/>
              </a:ext>
            </a:extLst>
          </p:cNvPr>
          <p:cNvSpPr/>
          <p:nvPr/>
        </p:nvSpPr>
        <p:spPr>
          <a:xfrm>
            <a:off x="7287591" y="4238370"/>
            <a:ext cx="2362200" cy="356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864DCD-80D8-8743-46B6-A2C04D52C0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6706" y="3110822"/>
            <a:ext cx="10540090" cy="493635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97A6F3-30E3-9FA9-3BA5-441378A035D5}"/>
              </a:ext>
            </a:extLst>
          </p:cNvPr>
          <p:cNvSpPr/>
          <p:nvPr/>
        </p:nvSpPr>
        <p:spPr>
          <a:xfrm>
            <a:off x="9493457" y="4805170"/>
            <a:ext cx="1555543" cy="184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44157C3-4BEC-BE23-E7A5-3CBB09086E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6149" y="3590017"/>
            <a:ext cx="10716635" cy="50260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0E93E2-9407-3DD6-88B6-CF114E89402B}"/>
              </a:ext>
            </a:extLst>
          </p:cNvPr>
          <p:cNvSpPr/>
          <p:nvPr/>
        </p:nvSpPr>
        <p:spPr>
          <a:xfrm>
            <a:off x="9296400" y="5424772"/>
            <a:ext cx="1601249" cy="541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D2DBCB-5334-5279-DCB3-7CD38A62A7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1320" y="4061254"/>
            <a:ext cx="10653870" cy="5026041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Use Case Scenario</a:t>
            </a:r>
          </a:p>
        </p:txBody>
      </p:sp>
    </p:spTree>
    <p:extLst>
      <p:ext uri="{BB962C8B-B14F-4D97-AF65-F5344CB8AC3E}">
        <p14:creationId xmlns:p14="http://schemas.microsoft.com/office/powerpoint/2010/main" val="6767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648290" y="2109923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1: Mouse Tracking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E51F3-3E06-9A3C-3BB9-99BF3912E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86" y="3375895"/>
            <a:ext cx="9714836" cy="5464596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BEB8F2E-5FF2-E2ED-11DC-0ABB3D565F1F}"/>
              </a:ext>
            </a:extLst>
          </p:cNvPr>
          <p:cNvSpPr txBox="1"/>
          <p:nvPr/>
        </p:nvSpPr>
        <p:spPr>
          <a:xfrm>
            <a:off x="639664" y="3161850"/>
            <a:ext cx="7468226" cy="52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C11158-A699-A958-7133-B6CF57FB8310}"/>
              </a:ext>
            </a:extLst>
          </p:cNvPr>
          <p:cNvSpPr/>
          <p:nvPr/>
        </p:nvSpPr>
        <p:spPr>
          <a:xfrm>
            <a:off x="9525000" y="3726075"/>
            <a:ext cx="83058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648290" y="2109923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1: Mouse Tracking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9A9E8-8190-DE55-CEEA-E21758701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90" y="3161850"/>
            <a:ext cx="9714839" cy="5464597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BEB8F2E-5FF2-E2ED-11DC-0ABB3D565F1F}"/>
              </a:ext>
            </a:extLst>
          </p:cNvPr>
          <p:cNvSpPr txBox="1"/>
          <p:nvPr/>
        </p:nvSpPr>
        <p:spPr>
          <a:xfrm>
            <a:off x="639664" y="3161850"/>
            <a:ext cx="7468226" cy="52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path &amp; User’s path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B7C38-1CAA-E67C-A109-A9CE50DF05D6}"/>
              </a:ext>
            </a:extLst>
          </p:cNvPr>
          <p:cNvSpPr/>
          <p:nvPr/>
        </p:nvSpPr>
        <p:spPr>
          <a:xfrm>
            <a:off x="9428265" y="3472566"/>
            <a:ext cx="83058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6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D19F44-C7D3-CB8E-FB36-8BBEB930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63" y="3031704"/>
            <a:ext cx="9714838" cy="546459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648290" y="2109923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1: Mouse Tracking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13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9BEB8F2E-5FF2-E2ED-11DC-0ABB3D565F1F}"/>
              </a:ext>
            </a:extLst>
          </p:cNvPr>
          <p:cNvSpPr txBox="1"/>
          <p:nvPr/>
        </p:nvSpPr>
        <p:spPr>
          <a:xfrm>
            <a:off x="639664" y="3161850"/>
            <a:ext cx="7468226" cy="2328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path  &amp; User’s path</a:t>
            </a:r>
          </a:p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dissimilarity paths </a:t>
            </a:r>
          </a:p>
          <a:p>
            <a:pPr marL="971550" lvl="1" indent="-51435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B7C38-1CAA-E67C-A109-A9CE50DF05D6}"/>
              </a:ext>
            </a:extLst>
          </p:cNvPr>
          <p:cNvSpPr/>
          <p:nvPr/>
        </p:nvSpPr>
        <p:spPr>
          <a:xfrm>
            <a:off x="9428265" y="3472566"/>
            <a:ext cx="83058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0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648290" y="2109923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1: Mouse Tracking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14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9BEB8F2E-5FF2-E2ED-11DC-0ABB3D565F1F}"/>
              </a:ext>
            </a:extLst>
          </p:cNvPr>
          <p:cNvSpPr txBox="1"/>
          <p:nvPr/>
        </p:nvSpPr>
        <p:spPr>
          <a:xfrm>
            <a:off x="639663" y="3161850"/>
            <a:ext cx="12941501" cy="2928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path &amp; User’s path</a:t>
            </a:r>
          </a:p>
          <a:p>
            <a:pPr algn="just">
              <a:lnSpc>
                <a:spcPct val="150000"/>
              </a:lnSpc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dissimilarity paths </a:t>
            </a:r>
          </a:p>
          <a:p>
            <a:pPr marL="971550" lvl="1" indent="-51435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output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usability of the system depend on the dissimilarity paths and user’s emotion.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9C9C8-F56F-00D7-D387-E0727266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9618" y="6465753"/>
            <a:ext cx="12146355" cy="1737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1F6C7B-7523-AE53-BE30-D7AF7810DF02}"/>
              </a:ext>
            </a:extLst>
          </p:cNvPr>
          <p:cNvSpPr/>
          <p:nvPr/>
        </p:nvSpPr>
        <p:spPr>
          <a:xfrm>
            <a:off x="16001999" y="6881677"/>
            <a:ext cx="1660477" cy="1321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6131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15</a:t>
            </a:r>
          </a:p>
        </p:txBody>
      </p:sp>
      <p:sp>
        <p:nvSpPr>
          <p:cNvPr id="7" name="Freeform 7"/>
          <p:cNvSpPr/>
          <p:nvPr/>
        </p:nvSpPr>
        <p:spPr>
          <a:xfrm>
            <a:off x="10070638" y="148186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79637" y="286968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75226" y="1581159"/>
            <a:ext cx="9041892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Facial Expressions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307" y="2627733"/>
            <a:ext cx="8629818" cy="112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stream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real-time, highlighting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faces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emotions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E56E44-AB7D-3C14-21B4-A07D9B102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1527351"/>
            <a:ext cx="5633093" cy="457862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FDF2B42-6A13-DAC2-8BDA-A83E868162D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</p:spTree>
    <p:extLst>
      <p:ext uri="{BB962C8B-B14F-4D97-AF65-F5344CB8AC3E}">
        <p14:creationId xmlns:p14="http://schemas.microsoft.com/office/powerpoint/2010/main" val="30154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6131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16</a:t>
            </a:r>
          </a:p>
        </p:txBody>
      </p:sp>
      <p:sp>
        <p:nvSpPr>
          <p:cNvPr id="7" name="Freeform 7"/>
          <p:cNvSpPr/>
          <p:nvPr/>
        </p:nvSpPr>
        <p:spPr>
          <a:xfrm>
            <a:off x="10070638" y="148186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79637" y="286968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75226" y="1581159"/>
            <a:ext cx="9041892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Facial Expressions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307" y="2627733"/>
            <a:ext cx="8629818" cy="1728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stream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real-time, highlighting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faces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emotions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plot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task.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E56E44-AB7D-3C14-21B4-A07D9B102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1527351"/>
            <a:ext cx="5633093" cy="4578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EC76C-0CDE-71C3-C744-54D32B4429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966" y="2247900"/>
            <a:ext cx="6379340" cy="544656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FDF2B42-6A13-DAC2-8BDA-A83E868162D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6131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17</a:t>
            </a:r>
          </a:p>
        </p:txBody>
      </p:sp>
      <p:sp>
        <p:nvSpPr>
          <p:cNvPr id="7" name="Freeform 7"/>
          <p:cNvSpPr/>
          <p:nvPr/>
        </p:nvSpPr>
        <p:spPr>
          <a:xfrm>
            <a:off x="10070638" y="148186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79637" y="286968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75226" y="1581159"/>
            <a:ext cx="9041892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Facial Expressions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307" y="2627733"/>
            <a:ext cx="8629818" cy="3529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stream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real-time, highlighting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faces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emotions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plot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task.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some statistics: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percentages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happy, sad, angry, and neutral emotions over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period of time 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user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E56E44-AB7D-3C14-21B4-A07D9B102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1527351"/>
            <a:ext cx="5633093" cy="4578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EC76C-0CDE-71C3-C744-54D32B4429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966" y="2271256"/>
            <a:ext cx="6379340" cy="544656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FDF2B42-6A13-DAC2-8BDA-A83E868162D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CB94D-E45F-0D3C-F273-04A8E5E8F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7118" y="3305768"/>
            <a:ext cx="7998474" cy="53077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73A67D-3777-9F5E-0497-2D05CA3D1BD1}"/>
              </a:ext>
            </a:extLst>
          </p:cNvPr>
          <p:cNvSpPr/>
          <p:nvPr/>
        </p:nvSpPr>
        <p:spPr>
          <a:xfrm>
            <a:off x="9853040" y="3949956"/>
            <a:ext cx="7696199" cy="2319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6131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18</a:t>
            </a:r>
          </a:p>
        </p:txBody>
      </p:sp>
      <p:sp>
        <p:nvSpPr>
          <p:cNvPr id="7" name="Freeform 7"/>
          <p:cNvSpPr/>
          <p:nvPr/>
        </p:nvSpPr>
        <p:spPr>
          <a:xfrm>
            <a:off x="10070638" y="148186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79637" y="286968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75226" y="1581159"/>
            <a:ext cx="9041892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Facial Expressions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307" y="2627733"/>
            <a:ext cx="8629818" cy="4729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stream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real-time, highlighting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faces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emotions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plot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task.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some statistics: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percentages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happy, sad, angry, and neutral emotions over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period of time 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user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how difficult the task 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[easy, difficult] for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specific user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E56E44-AB7D-3C14-21B4-A07D9B102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1527351"/>
            <a:ext cx="5633093" cy="4578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EC76C-0CDE-71C3-C744-54D32B4429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966" y="2271256"/>
            <a:ext cx="6379340" cy="544656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FDF2B42-6A13-DAC2-8BDA-A83E868162D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CB94D-E45F-0D3C-F273-04A8E5E8F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7118" y="3305768"/>
            <a:ext cx="7998474" cy="53077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73A67D-3777-9F5E-0497-2D05CA3D1BD1}"/>
              </a:ext>
            </a:extLst>
          </p:cNvPr>
          <p:cNvSpPr/>
          <p:nvPr/>
        </p:nvSpPr>
        <p:spPr>
          <a:xfrm>
            <a:off x="9853040" y="3949956"/>
            <a:ext cx="7696199" cy="2319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9D5C5A-29F6-9306-FACF-45DDFF011D91}"/>
              </a:ext>
            </a:extLst>
          </p:cNvPr>
          <p:cNvSpPr/>
          <p:nvPr/>
        </p:nvSpPr>
        <p:spPr>
          <a:xfrm>
            <a:off x="9829800" y="6338883"/>
            <a:ext cx="7719439" cy="252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6131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19</a:t>
            </a:r>
          </a:p>
        </p:txBody>
      </p:sp>
      <p:sp>
        <p:nvSpPr>
          <p:cNvPr id="7" name="Freeform 7"/>
          <p:cNvSpPr/>
          <p:nvPr/>
        </p:nvSpPr>
        <p:spPr>
          <a:xfrm>
            <a:off x="10070638" y="148186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79637" y="286968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75226" y="1581159"/>
            <a:ext cx="9041892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Facial Expressions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307" y="2627733"/>
            <a:ext cx="8629818" cy="5929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stream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real-time, highlighting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faces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their emotions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plot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task.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some statistics: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percentages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happy, sad, angry, and neutral emotions over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period of time 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user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how difficult the task 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[easy, difficult] for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specific user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UcPeriod"/>
            </a:pP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Totalling the number</a:t>
            </a:r>
            <a:r>
              <a:rPr lang="en-GB" sz="2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users </a:t>
            </a:r>
            <a:r>
              <a:rPr lang="en-GB" sz="2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task 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[easy, difficult].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E56E44-AB7D-3C14-21B4-A07D9B102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1527351"/>
            <a:ext cx="5633093" cy="4578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3EC76C-0CDE-71C3-C744-54D32B4429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80966" y="2271256"/>
            <a:ext cx="6379340" cy="5446562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FDF2B42-6A13-DAC2-8BDA-A83E868162D7}"/>
              </a:ext>
            </a:extLst>
          </p:cNvPr>
          <p:cNvSpPr txBox="1"/>
          <p:nvPr/>
        </p:nvSpPr>
        <p:spPr>
          <a:xfrm>
            <a:off x="5132190" y="502446"/>
            <a:ext cx="8448975" cy="93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System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CB94D-E45F-0D3C-F273-04A8E5E8F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7118" y="3305768"/>
            <a:ext cx="7998474" cy="53077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73A67D-3777-9F5E-0497-2D05CA3D1BD1}"/>
              </a:ext>
            </a:extLst>
          </p:cNvPr>
          <p:cNvSpPr/>
          <p:nvPr/>
        </p:nvSpPr>
        <p:spPr>
          <a:xfrm>
            <a:off x="9853040" y="3949956"/>
            <a:ext cx="7696199" cy="2319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9D5C5A-29F6-9306-FACF-45DDFF011D91}"/>
              </a:ext>
            </a:extLst>
          </p:cNvPr>
          <p:cNvSpPr/>
          <p:nvPr/>
        </p:nvSpPr>
        <p:spPr>
          <a:xfrm>
            <a:off x="9829800" y="6338883"/>
            <a:ext cx="7719439" cy="252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19389-C85C-4416-F326-FA5CA017D91C}"/>
              </a:ext>
            </a:extLst>
          </p:cNvPr>
          <p:cNvSpPr/>
          <p:nvPr/>
        </p:nvSpPr>
        <p:spPr>
          <a:xfrm>
            <a:off x="9829799" y="6653798"/>
            <a:ext cx="7719439" cy="1802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5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20600" y="191675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14800" y="2499997"/>
            <a:ext cx="7772400" cy="903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7500" b="1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7D2940CA-A2C1-D9F6-C62B-318783314D10}"/>
              </a:ext>
            </a:extLst>
          </p:cNvPr>
          <p:cNvSpPr txBox="1"/>
          <p:nvPr/>
        </p:nvSpPr>
        <p:spPr>
          <a:xfrm>
            <a:off x="4419600" y="3803951"/>
            <a:ext cx="8819366" cy="360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1: Mouse Tracking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2: Facial Expressions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Scenario &amp; System Output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D4F0217-B23F-6CC6-CC61-7DA44A65CA34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20</a:t>
            </a:r>
          </a:p>
        </p:txBody>
      </p:sp>
      <p:sp>
        <p:nvSpPr>
          <p:cNvPr id="6" name="Freeform 6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019920" y="2016993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82356" y="4145061"/>
            <a:ext cx="14885096" cy="4124946"/>
            <a:chOff x="0" y="0"/>
            <a:chExt cx="3920354" cy="9717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20355" cy="971739"/>
            </a:xfrm>
            <a:custGeom>
              <a:avLst/>
              <a:gdLst/>
              <a:ahLst/>
              <a:cxnLst/>
              <a:rect l="l" t="t" r="r" b="b"/>
              <a:pathLst>
                <a:path w="3920355" h="971739">
                  <a:moveTo>
                    <a:pt x="26526" y="0"/>
                  </a:moveTo>
                  <a:lnTo>
                    <a:pt x="3893829" y="0"/>
                  </a:lnTo>
                  <a:cubicBezTo>
                    <a:pt x="3908478" y="0"/>
                    <a:pt x="3920355" y="11876"/>
                    <a:pt x="3920355" y="26526"/>
                  </a:cubicBezTo>
                  <a:lnTo>
                    <a:pt x="3920355" y="945213"/>
                  </a:lnTo>
                  <a:cubicBezTo>
                    <a:pt x="3920355" y="959863"/>
                    <a:pt x="3908478" y="971739"/>
                    <a:pt x="3893829" y="971739"/>
                  </a:cubicBezTo>
                  <a:lnTo>
                    <a:pt x="26526" y="971739"/>
                  </a:lnTo>
                  <a:cubicBezTo>
                    <a:pt x="11876" y="971739"/>
                    <a:pt x="0" y="959863"/>
                    <a:pt x="0" y="945213"/>
                  </a:cubicBezTo>
                  <a:lnTo>
                    <a:pt x="0" y="26526"/>
                  </a:lnTo>
                  <a:cubicBezTo>
                    <a:pt x="0" y="11876"/>
                    <a:pt x="11876" y="0"/>
                    <a:pt x="26526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3920354" cy="943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09298" y="3695700"/>
            <a:ext cx="6669404" cy="752971"/>
            <a:chOff x="0" y="0"/>
            <a:chExt cx="3985579" cy="4499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5579" cy="449969"/>
            </a:xfrm>
            <a:custGeom>
              <a:avLst/>
              <a:gdLst/>
              <a:ahLst/>
              <a:cxnLst/>
              <a:rect l="l" t="t" r="r" b="b"/>
              <a:pathLst>
                <a:path w="3985579" h="449969">
                  <a:moveTo>
                    <a:pt x="3782379" y="0"/>
                  </a:moveTo>
                  <a:cubicBezTo>
                    <a:pt x="3894603" y="0"/>
                    <a:pt x="3985579" y="100729"/>
                    <a:pt x="3985579" y="224984"/>
                  </a:cubicBezTo>
                  <a:cubicBezTo>
                    <a:pt x="3985579" y="349240"/>
                    <a:pt x="3894603" y="449969"/>
                    <a:pt x="3782379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8C0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3985579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0544" y="4345206"/>
            <a:ext cx="14681552" cy="3582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computer vision knowledge to the project by utilizing various techniques and concepts.</a:t>
            </a: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useful solution using mouse tracking and emotion detection</a:t>
            </a:r>
            <a:r>
              <a:rPr lang="en-GB" sz="2000" dirty="0">
                <a:solidFill>
                  <a:srgbClr val="FFFFFF"/>
                </a:solidFill>
                <a:latin typeface="Open Sans"/>
              </a:rPr>
              <a:t>.</a:t>
            </a:r>
            <a:endParaRPr lang="en-US" sz="20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19800" y="3905250"/>
            <a:ext cx="613822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dirty="0">
                <a:solidFill>
                  <a:srgbClr val="0B2F3D"/>
                </a:solidFill>
                <a:latin typeface="Roboto Bold"/>
              </a:rPr>
              <a:t>The Conclusion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1207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5392684" y="4343702"/>
            <a:ext cx="7502632" cy="12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0B2F3D"/>
                </a:solidFill>
                <a:latin typeface="Abril Fatface"/>
              </a:rPr>
              <a:t>THANKS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1254" y="5829287"/>
            <a:ext cx="6805492" cy="3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988" spc="262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1347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73042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97677" y="3231141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011507" y="3837085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97685" y="4998634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9CB309B-D13C-01C8-04E7-9F8344CAD0DE}"/>
              </a:ext>
            </a:extLst>
          </p:cNvPr>
          <p:cNvSpPr txBox="1"/>
          <p:nvPr/>
        </p:nvSpPr>
        <p:spPr>
          <a:xfrm>
            <a:off x="870223" y="699395"/>
            <a:ext cx="5562600" cy="879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7500" b="1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7E7C7EAB-E19B-C82E-08EB-A691C1801F50}"/>
              </a:ext>
            </a:extLst>
          </p:cNvPr>
          <p:cNvSpPr/>
          <p:nvPr/>
        </p:nvSpPr>
        <p:spPr>
          <a:xfrm>
            <a:off x="814350" y="5229225"/>
            <a:ext cx="428140" cy="447675"/>
          </a:xfrm>
          <a:custGeom>
            <a:avLst/>
            <a:gdLst/>
            <a:ahLst/>
            <a:cxnLst/>
            <a:rect l="l" t="t" r="r" b="b"/>
            <a:pathLst>
              <a:path w="428140" h="447675">
                <a:moveTo>
                  <a:pt x="0" y="0"/>
                </a:moveTo>
                <a:lnTo>
                  <a:pt x="428140" y="0"/>
                </a:lnTo>
                <a:lnTo>
                  <a:pt x="428140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8F3AECB-68C9-53BC-8D35-11FA45297143}"/>
              </a:ext>
            </a:extLst>
          </p:cNvPr>
          <p:cNvSpPr txBox="1"/>
          <p:nvPr/>
        </p:nvSpPr>
        <p:spPr>
          <a:xfrm>
            <a:off x="1505087" y="2059158"/>
            <a:ext cx="10770393" cy="65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usability testing and what is its purpose?</a:t>
            </a:r>
          </a:p>
          <a:p>
            <a:pPr>
              <a:lnSpc>
                <a:spcPct val="150000"/>
              </a:lnSpc>
            </a:pPr>
            <a:endParaRPr lang="en-GB" sz="3200" b="1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3200" b="1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3200" b="1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3200" b="1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is usability testing conducted?</a:t>
            </a:r>
          </a:p>
          <a:p>
            <a:pPr>
              <a:lnSpc>
                <a:spcPct val="150000"/>
              </a:lnSpc>
            </a:pPr>
            <a:endParaRPr lang="en-GB" sz="2988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3200" b="1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3200" b="1" spc="262" dirty="0">
              <a:solidFill>
                <a:srgbClr val="0B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3200" b="1" spc="262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challenges can arise during usability testing?</a:t>
            </a:r>
            <a:r>
              <a:rPr lang="en-US" sz="2988" spc="262" dirty="0">
                <a:solidFill>
                  <a:srgbClr val="0B2F3D"/>
                </a:solidFill>
                <a:latin typeface="Roboto"/>
              </a:rPr>
              <a:t>   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152EDAE-5205-5B76-FE43-1D40C62A6B3B}"/>
              </a:ext>
            </a:extLst>
          </p:cNvPr>
          <p:cNvSpPr/>
          <p:nvPr/>
        </p:nvSpPr>
        <p:spPr>
          <a:xfrm>
            <a:off x="812256" y="2247900"/>
            <a:ext cx="428140" cy="447675"/>
          </a:xfrm>
          <a:custGeom>
            <a:avLst/>
            <a:gdLst/>
            <a:ahLst/>
            <a:cxnLst/>
            <a:rect l="l" t="t" r="r" b="b"/>
            <a:pathLst>
              <a:path w="428140" h="447675">
                <a:moveTo>
                  <a:pt x="0" y="0"/>
                </a:moveTo>
                <a:lnTo>
                  <a:pt x="428140" y="0"/>
                </a:lnTo>
                <a:lnTo>
                  <a:pt x="428140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050" name="Picture 2" descr="4 Animated GIFs That Reveal The Secret To Great UX Testing - Fast Company">
            <a:extLst>
              <a:ext uri="{FF2B5EF4-FFF2-40B4-BE49-F238E27FC236}">
                <a16:creationId xmlns:a16="http://schemas.microsoft.com/office/drawing/2014/main" id="{84B75108-464C-A7F3-C4A8-B827D401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599" y="2714788"/>
            <a:ext cx="6005730" cy="32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1BC9353-7F14-5249-4EBC-67954030C2F6}"/>
              </a:ext>
            </a:extLst>
          </p:cNvPr>
          <p:cNvSpPr/>
          <p:nvPr/>
        </p:nvSpPr>
        <p:spPr>
          <a:xfrm>
            <a:off x="838200" y="8124825"/>
            <a:ext cx="428140" cy="447675"/>
          </a:xfrm>
          <a:custGeom>
            <a:avLst/>
            <a:gdLst/>
            <a:ahLst/>
            <a:cxnLst/>
            <a:rect l="l" t="t" r="r" b="b"/>
            <a:pathLst>
              <a:path w="428140" h="447675">
                <a:moveTo>
                  <a:pt x="0" y="0"/>
                </a:moveTo>
                <a:lnTo>
                  <a:pt x="428140" y="0"/>
                </a:lnTo>
                <a:lnTo>
                  <a:pt x="428140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EDBD0-0ADA-C94D-97CE-04050F656EF4}"/>
              </a:ext>
            </a:extLst>
          </p:cNvPr>
          <p:cNvSpPr txBox="1"/>
          <p:nvPr/>
        </p:nvSpPr>
        <p:spPr>
          <a:xfrm>
            <a:off x="1472912" y="2961889"/>
            <a:ext cx="9118888" cy="1389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88" b="1" i="0" u="none" strike="noStrike" kern="1200" cap="none" spc="262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Usability testing </a:t>
            </a:r>
            <a:r>
              <a:rPr kumimoji="0" lang="en-GB" sz="2988" b="0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 a method used to evaluate how easy the software application is to use.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8BC7E7-FC06-A06B-955A-D4210463B8F4}"/>
              </a:ext>
            </a:extLst>
          </p:cNvPr>
          <p:cNvSpPr txBox="1"/>
          <p:nvPr/>
        </p:nvSpPr>
        <p:spPr>
          <a:xfrm>
            <a:off x="1472913" y="5659274"/>
            <a:ext cx="10261887" cy="1389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88" b="0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Creating specific tasks for users to perform while interacting with the system.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B6D819-E417-8F7B-F138-FD34CB5E1134}"/>
              </a:ext>
            </a:extLst>
          </p:cNvPr>
          <p:cNvSpPr txBox="1"/>
          <p:nvPr/>
        </p:nvSpPr>
        <p:spPr>
          <a:xfrm>
            <a:off x="1472912" y="8512169"/>
            <a:ext cx="10770393" cy="699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88" b="0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Subjective measure, can we </a:t>
            </a:r>
            <a:r>
              <a:rPr kumimoji="0" lang="en-GB" sz="2988" b="1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SUPPORT </a:t>
            </a:r>
            <a:r>
              <a:rPr kumimoji="0" lang="en-GB" sz="2988" b="0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with </a:t>
            </a:r>
            <a:r>
              <a:rPr kumimoji="0" lang="en-GB" sz="2988" b="1" i="0" u="none" strike="noStrike" kern="1200" cap="none" spc="26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</a:t>
            </a:r>
            <a:r>
              <a:rPr kumimoji="0" lang="en-GB" sz="2988" b="0" i="0" u="none" strike="noStrike" kern="1200" cap="none" spc="262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?!</a:t>
            </a:r>
            <a:endParaRPr kumimoji="0" lang="en-US" sz="2988" b="0" i="0" u="none" strike="noStrike" kern="1200" cap="none" spc="262" normalizeH="0" baseline="0" noProof="0" dirty="0">
              <a:ln>
                <a:noFill/>
              </a:ln>
              <a:solidFill>
                <a:srgbClr val="0B2F3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65F6FEFA-D9A0-D5CD-1B1D-D42D6C1E0E48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58722" y="9461500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04</a:t>
            </a:r>
          </a:p>
        </p:txBody>
      </p:sp>
      <p:sp>
        <p:nvSpPr>
          <p:cNvPr id="7" name="Freeform 7"/>
          <p:cNvSpPr/>
          <p:nvPr/>
        </p:nvSpPr>
        <p:spPr>
          <a:xfrm>
            <a:off x="4238819" y="102870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538827" y="279619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19512" y="1950296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Solutions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557012"/>
            <a:ext cx="7781625" cy="1708475"/>
            <a:chOff x="0" y="0"/>
            <a:chExt cx="2049481" cy="449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9481" cy="449969"/>
            </a:xfrm>
            <a:custGeom>
              <a:avLst/>
              <a:gdLst/>
              <a:ahLst/>
              <a:cxnLst/>
              <a:rect l="l" t="t" r="r" b="b"/>
              <a:pathLst>
                <a:path w="2049481" h="449969">
                  <a:moveTo>
                    <a:pt x="1846281" y="0"/>
                  </a:moveTo>
                  <a:cubicBezTo>
                    <a:pt x="1958506" y="0"/>
                    <a:pt x="2049481" y="100729"/>
                    <a:pt x="2049481" y="224984"/>
                  </a:cubicBezTo>
                  <a:cubicBezTo>
                    <a:pt x="2049481" y="349240"/>
                    <a:pt x="1958506" y="449969"/>
                    <a:pt x="1846281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2049481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7903" y="3315788"/>
            <a:ext cx="2190923" cy="21909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D8C02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5600" y="4125500"/>
            <a:ext cx="173552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777" y="4184358"/>
            <a:ext cx="4561276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Mouse Tracking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477675" y="3557012"/>
            <a:ext cx="7781625" cy="1708475"/>
            <a:chOff x="0" y="0"/>
            <a:chExt cx="2049481" cy="4499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49481" cy="449969"/>
            </a:xfrm>
            <a:custGeom>
              <a:avLst/>
              <a:gdLst/>
              <a:ahLst/>
              <a:cxnLst/>
              <a:rect l="l" t="t" r="r" b="b"/>
              <a:pathLst>
                <a:path w="2049481" h="449969">
                  <a:moveTo>
                    <a:pt x="1846281" y="0"/>
                  </a:moveTo>
                  <a:cubicBezTo>
                    <a:pt x="1958506" y="0"/>
                    <a:pt x="2049481" y="100729"/>
                    <a:pt x="2049481" y="224984"/>
                  </a:cubicBezTo>
                  <a:cubicBezTo>
                    <a:pt x="2049481" y="349240"/>
                    <a:pt x="1958506" y="449969"/>
                    <a:pt x="1846281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2049481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96879" y="3315788"/>
            <a:ext cx="2190923" cy="219092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D8C02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024576" y="4125500"/>
            <a:ext cx="173552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44400" y="4152900"/>
            <a:ext cx="4561276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Expressions</a:t>
            </a:r>
          </a:p>
        </p:txBody>
      </p:sp>
      <p:pic>
        <p:nvPicPr>
          <p:cNvPr id="42" name="Picture 4" descr="Idea and story by Artis Film on Dribbble">
            <a:extLst>
              <a:ext uri="{FF2B5EF4-FFF2-40B4-BE49-F238E27FC236}">
                <a16:creationId xmlns:a16="http://schemas.microsoft.com/office/drawing/2014/main" id="{F73764BB-5943-4DB0-4415-640F8037E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0" r="24566"/>
          <a:stretch/>
        </p:blipFill>
        <p:spPr bwMode="auto">
          <a:xfrm>
            <a:off x="11353800" y="1028700"/>
            <a:ext cx="1447800" cy="20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4 Animated GIFs That Reveal The Secret To Great UX Testing | Web design  tools, User testing, Web design">
            <a:extLst>
              <a:ext uri="{FF2B5EF4-FFF2-40B4-BE49-F238E27FC236}">
                <a16:creationId xmlns:a16="http://schemas.microsoft.com/office/drawing/2014/main" id="{73FEBBC3-FC6D-46FC-8E26-D547D1094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2937" r="7889" b="11316"/>
          <a:stretch/>
        </p:blipFill>
        <p:spPr bwMode="auto">
          <a:xfrm>
            <a:off x="1028700" y="5599805"/>
            <a:ext cx="7962900" cy="391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Usability testing for apps and websites — AUX Studio">
            <a:extLst>
              <a:ext uri="{FF2B5EF4-FFF2-40B4-BE49-F238E27FC236}">
                <a16:creationId xmlns:a16="http://schemas.microsoft.com/office/drawing/2014/main" id="{20200322-01B4-91B7-B633-C519F471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17" y="5726164"/>
            <a:ext cx="7214150" cy="3466228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28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579535" y="1019094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1: Mouse Tracking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114300"/>
            <a:ext cx="84489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Method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05</a:t>
            </a:r>
          </a:p>
        </p:txBody>
      </p:sp>
      <p:pic>
        <p:nvPicPr>
          <p:cNvPr id="1034" name="Picture 10" descr="Lamp Cartoon Images – Browse 168,877 Stock Photos, Vectors, and Video |  Adobe Stock">
            <a:extLst>
              <a:ext uri="{FF2B5EF4-FFF2-40B4-BE49-F238E27FC236}">
                <a16:creationId xmlns:a16="http://schemas.microsoft.com/office/drawing/2014/main" id="{155FC73D-E966-310C-22FB-9A901A08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897" y="175806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B6C86738-B8CC-B252-D96E-53E5E5B38D8E}"/>
              </a:ext>
            </a:extLst>
          </p:cNvPr>
          <p:cNvSpPr txBox="1"/>
          <p:nvPr/>
        </p:nvSpPr>
        <p:spPr>
          <a:xfrm>
            <a:off x="642469" y="2491165"/>
            <a:ext cx="13599996" cy="6548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solidFill>
                  <a:srgbClr val="0B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consists of 5 straightforward steps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</a:t>
            </a:r>
            <a:r>
              <a:rPr lang="en-GB" sz="3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mouse positions at regular intervals.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GB" sz="3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in a file.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r>
              <a:rPr lang="en-GB" sz="3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into white dots in an image with a black background.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en-GB" sz="3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user-tracked path with a standard path by applying the XOR operation.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GB" sz="36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percentage of mismatches to indicate the system's usability.</a:t>
            </a:r>
          </a:p>
        </p:txBody>
      </p:sp>
      <p:pic>
        <p:nvPicPr>
          <p:cNvPr id="10" name="Picture 6" descr="Path Route Icon Distance Symbol Stock Illustration - Download Image Now -  Icon Symbol, Footpath, Distant - iStock">
            <a:extLst>
              <a:ext uri="{FF2B5EF4-FFF2-40B4-BE49-F238E27FC236}">
                <a16:creationId xmlns:a16="http://schemas.microsoft.com/office/drawing/2014/main" id="{B439E5C6-4EB3-7282-7379-521226BEB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518" y="2933700"/>
            <a:ext cx="1816376" cy="18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60E7A7A-AFA4-78C8-BBDC-AFC7DE01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598083"/>
            <a:ext cx="2269926" cy="11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ath - Free arrows icons">
            <a:extLst>
              <a:ext uri="{FF2B5EF4-FFF2-40B4-BE49-F238E27FC236}">
                <a16:creationId xmlns:a16="http://schemas.microsoft.com/office/drawing/2014/main" id="{0E2ABD4E-CBAA-E7F3-51F1-19BC0374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706" y="8217729"/>
            <a:ext cx="1480539" cy="14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3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579535" y="1019094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Emotion Detection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114300"/>
            <a:ext cx="84489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Method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06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9BB042A3-1CA8-6739-F920-052306DDC7BE}"/>
              </a:ext>
            </a:extLst>
          </p:cNvPr>
          <p:cNvGrpSpPr/>
          <p:nvPr/>
        </p:nvGrpSpPr>
        <p:grpSpPr>
          <a:xfrm>
            <a:off x="579535" y="2996589"/>
            <a:ext cx="7781625" cy="1708475"/>
            <a:chOff x="0" y="0"/>
            <a:chExt cx="2049481" cy="449969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2D0937C8-A24B-22F9-BE52-517F55DFBCB5}"/>
                </a:ext>
              </a:extLst>
            </p:cNvPr>
            <p:cNvSpPr/>
            <p:nvPr/>
          </p:nvSpPr>
          <p:spPr>
            <a:xfrm>
              <a:off x="0" y="0"/>
              <a:ext cx="2049481" cy="449969"/>
            </a:xfrm>
            <a:custGeom>
              <a:avLst/>
              <a:gdLst/>
              <a:ahLst/>
              <a:cxnLst/>
              <a:rect l="l" t="t" r="r" b="b"/>
              <a:pathLst>
                <a:path w="2049481" h="449969">
                  <a:moveTo>
                    <a:pt x="1846281" y="0"/>
                  </a:moveTo>
                  <a:cubicBezTo>
                    <a:pt x="1958506" y="0"/>
                    <a:pt x="2049481" y="100729"/>
                    <a:pt x="2049481" y="224984"/>
                  </a:cubicBezTo>
                  <a:cubicBezTo>
                    <a:pt x="2049481" y="349240"/>
                    <a:pt x="1958506" y="449969"/>
                    <a:pt x="1846281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384F7019-B7D0-3B0D-2671-3CD56A6D39DC}"/>
                </a:ext>
              </a:extLst>
            </p:cNvPr>
            <p:cNvSpPr txBox="1"/>
            <p:nvPr/>
          </p:nvSpPr>
          <p:spPr>
            <a:xfrm>
              <a:off x="0" y="19050"/>
              <a:ext cx="2049481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E7F157A6-A73E-6C21-15AA-8DA3F41D20D6}"/>
              </a:ext>
            </a:extLst>
          </p:cNvPr>
          <p:cNvGrpSpPr/>
          <p:nvPr/>
        </p:nvGrpSpPr>
        <p:grpSpPr>
          <a:xfrm>
            <a:off x="898738" y="2755365"/>
            <a:ext cx="2190923" cy="2190923"/>
            <a:chOff x="0" y="0"/>
            <a:chExt cx="812800" cy="812800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AC021E31-A9E5-DC8F-E644-775E33C39C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D8C02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06FEA20D-7E6D-8B08-1971-9F8466B0464C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16">
            <a:extLst>
              <a:ext uri="{FF2B5EF4-FFF2-40B4-BE49-F238E27FC236}">
                <a16:creationId xmlns:a16="http://schemas.microsoft.com/office/drawing/2014/main" id="{EA2E5FB2-AB18-4B7D-EE84-00F5C0AFA482}"/>
              </a:ext>
            </a:extLst>
          </p:cNvPr>
          <p:cNvSpPr txBox="1"/>
          <p:nvPr/>
        </p:nvSpPr>
        <p:spPr>
          <a:xfrm>
            <a:off x="976670" y="3376457"/>
            <a:ext cx="2015110" cy="139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STEP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 01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1A91716F-E965-634C-3224-4C64373F3906}"/>
              </a:ext>
            </a:extLst>
          </p:cNvPr>
          <p:cNvSpPr txBox="1"/>
          <p:nvPr/>
        </p:nvSpPr>
        <p:spPr>
          <a:xfrm>
            <a:off x="3551612" y="3623935"/>
            <a:ext cx="4561276" cy="83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</a:t>
            </a:r>
          </a:p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9687B95-3A17-1BC1-AEC6-B2C33CCA0905}"/>
              </a:ext>
            </a:extLst>
          </p:cNvPr>
          <p:cNvSpPr/>
          <p:nvPr/>
        </p:nvSpPr>
        <p:spPr>
          <a:xfrm>
            <a:off x="6952038" y="588914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E78533EB-E731-C327-B92B-881E78A50CAC}"/>
              </a:ext>
            </a:extLst>
          </p:cNvPr>
          <p:cNvGrpSpPr/>
          <p:nvPr/>
        </p:nvGrpSpPr>
        <p:grpSpPr>
          <a:xfrm>
            <a:off x="4419600" y="5460924"/>
            <a:ext cx="7781625" cy="1708475"/>
            <a:chOff x="0" y="0"/>
            <a:chExt cx="2049481" cy="449969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51B0068-BD8B-72A8-DA0D-CAF0B51675FA}"/>
                </a:ext>
              </a:extLst>
            </p:cNvPr>
            <p:cNvSpPr/>
            <p:nvPr/>
          </p:nvSpPr>
          <p:spPr>
            <a:xfrm>
              <a:off x="0" y="0"/>
              <a:ext cx="2049481" cy="449969"/>
            </a:xfrm>
            <a:custGeom>
              <a:avLst/>
              <a:gdLst/>
              <a:ahLst/>
              <a:cxnLst/>
              <a:rect l="l" t="t" r="r" b="b"/>
              <a:pathLst>
                <a:path w="2049481" h="449969">
                  <a:moveTo>
                    <a:pt x="1846281" y="0"/>
                  </a:moveTo>
                  <a:cubicBezTo>
                    <a:pt x="1958506" y="0"/>
                    <a:pt x="2049481" y="100729"/>
                    <a:pt x="2049481" y="224984"/>
                  </a:cubicBezTo>
                  <a:cubicBezTo>
                    <a:pt x="2049481" y="349240"/>
                    <a:pt x="1958506" y="449969"/>
                    <a:pt x="1846281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6CC86BE8-7111-7C3A-0ED4-CE4F7FE20AC8}"/>
                </a:ext>
              </a:extLst>
            </p:cNvPr>
            <p:cNvSpPr txBox="1"/>
            <p:nvPr/>
          </p:nvSpPr>
          <p:spPr>
            <a:xfrm>
              <a:off x="0" y="19050"/>
              <a:ext cx="2049481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9F5A60E3-0856-A1B6-9358-F69C89CB40D1}"/>
              </a:ext>
            </a:extLst>
          </p:cNvPr>
          <p:cNvGrpSpPr/>
          <p:nvPr/>
        </p:nvGrpSpPr>
        <p:grpSpPr>
          <a:xfrm>
            <a:off x="4738803" y="5219700"/>
            <a:ext cx="2190923" cy="2190923"/>
            <a:chOff x="0" y="0"/>
            <a:chExt cx="812800" cy="812800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2DBE2AD-E993-1550-B005-D84EB2D122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D8C02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CF4B896F-0ED2-3D19-8BAB-3843C10627C6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TextBox 17">
            <a:extLst>
              <a:ext uri="{FF2B5EF4-FFF2-40B4-BE49-F238E27FC236}">
                <a16:creationId xmlns:a16="http://schemas.microsoft.com/office/drawing/2014/main" id="{3D8A44EF-977A-DC28-5739-2A41A30395D3}"/>
              </a:ext>
            </a:extLst>
          </p:cNvPr>
          <p:cNvSpPr txBox="1"/>
          <p:nvPr/>
        </p:nvSpPr>
        <p:spPr>
          <a:xfrm>
            <a:off x="7391677" y="6088270"/>
            <a:ext cx="4561276" cy="83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 </a:t>
            </a:r>
          </a:p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EDF306E3-7878-8F03-6CE8-FD01DB6F1286}"/>
              </a:ext>
            </a:extLst>
          </p:cNvPr>
          <p:cNvSpPr txBox="1"/>
          <p:nvPr/>
        </p:nvSpPr>
        <p:spPr>
          <a:xfrm>
            <a:off x="4794835" y="5808120"/>
            <a:ext cx="2015110" cy="139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STEP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 02</a:t>
            </a: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42B284E5-502C-4E82-A0FF-F8163DB12ACE}"/>
              </a:ext>
            </a:extLst>
          </p:cNvPr>
          <p:cNvGrpSpPr/>
          <p:nvPr/>
        </p:nvGrpSpPr>
        <p:grpSpPr>
          <a:xfrm>
            <a:off x="8601375" y="7670724"/>
            <a:ext cx="7781625" cy="1708475"/>
            <a:chOff x="0" y="0"/>
            <a:chExt cx="2049481" cy="449969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EAB04FFD-F363-8449-1A68-B58FAF15845F}"/>
                </a:ext>
              </a:extLst>
            </p:cNvPr>
            <p:cNvSpPr/>
            <p:nvPr/>
          </p:nvSpPr>
          <p:spPr>
            <a:xfrm>
              <a:off x="0" y="0"/>
              <a:ext cx="2049481" cy="449969"/>
            </a:xfrm>
            <a:custGeom>
              <a:avLst/>
              <a:gdLst/>
              <a:ahLst/>
              <a:cxnLst/>
              <a:rect l="l" t="t" r="r" b="b"/>
              <a:pathLst>
                <a:path w="2049481" h="449969">
                  <a:moveTo>
                    <a:pt x="1846281" y="0"/>
                  </a:moveTo>
                  <a:cubicBezTo>
                    <a:pt x="1958506" y="0"/>
                    <a:pt x="2049481" y="100729"/>
                    <a:pt x="2049481" y="224984"/>
                  </a:cubicBezTo>
                  <a:cubicBezTo>
                    <a:pt x="2049481" y="349240"/>
                    <a:pt x="1958506" y="449969"/>
                    <a:pt x="1846281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CEC93FC8-DFF8-CF72-1EFB-52E13D2F59CB}"/>
                </a:ext>
              </a:extLst>
            </p:cNvPr>
            <p:cNvSpPr txBox="1"/>
            <p:nvPr/>
          </p:nvSpPr>
          <p:spPr>
            <a:xfrm>
              <a:off x="0" y="19050"/>
              <a:ext cx="2049481" cy="430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4EA1DA1D-AABD-C84A-F76D-A79EED925D3E}"/>
              </a:ext>
            </a:extLst>
          </p:cNvPr>
          <p:cNvGrpSpPr/>
          <p:nvPr/>
        </p:nvGrpSpPr>
        <p:grpSpPr>
          <a:xfrm>
            <a:off x="8920578" y="7429500"/>
            <a:ext cx="2190923" cy="2190923"/>
            <a:chOff x="0" y="0"/>
            <a:chExt cx="812800" cy="812800"/>
          </a:xfrm>
        </p:grpSpPr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EF3D443-32F6-D89C-A056-15B48C7F8C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D8C02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3C859D1A-4364-8FE2-0F20-9123707DD27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TextBox 17">
            <a:extLst>
              <a:ext uri="{FF2B5EF4-FFF2-40B4-BE49-F238E27FC236}">
                <a16:creationId xmlns:a16="http://schemas.microsoft.com/office/drawing/2014/main" id="{FE20379E-C959-E6B3-02E6-77AE80F567B7}"/>
              </a:ext>
            </a:extLst>
          </p:cNvPr>
          <p:cNvSpPr txBox="1"/>
          <p:nvPr/>
        </p:nvSpPr>
        <p:spPr>
          <a:xfrm>
            <a:off x="11573452" y="8298070"/>
            <a:ext cx="4561276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Result Formatting</a:t>
            </a:r>
          </a:p>
        </p:txBody>
      </p:sp>
      <p:sp>
        <p:nvSpPr>
          <p:cNvPr id="52" name="TextBox 16">
            <a:extLst>
              <a:ext uri="{FF2B5EF4-FFF2-40B4-BE49-F238E27FC236}">
                <a16:creationId xmlns:a16="http://schemas.microsoft.com/office/drawing/2014/main" id="{425D9FF9-E159-A47E-FE2E-C64D0D0281C0}"/>
              </a:ext>
            </a:extLst>
          </p:cNvPr>
          <p:cNvSpPr txBox="1"/>
          <p:nvPr/>
        </p:nvSpPr>
        <p:spPr>
          <a:xfrm>
            <a:off x="8976610" y="8017920"/>
            <a:ext cx="2015110" cy="139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STEP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 0</a:t>
            </a:r>
            <a:r>
              <a:rPr lang="en-US" sz="5400" dirty="0">
                <a:solidFill>
                  <a:srgbClr val="0B2F3D"/>
                </a:solidFill>
                <a:latin typeface="Abril Fatface"/>
              </a:rPr>
              <a:t>3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B2F3D"/>
              </a:solidFill>
              <a:effectLst/>
              <a:uLnTx/>
              <a:uFillTx/>
              <a:latin typeface="Abril Fatfa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3" grpId="0"/>
      <p:bldP spid="44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2C59973-2B1A-AAFB-A356-A77809F97EAA}"/>
              </a:ext>
            </a:extLst>
          </p:cNvPr>
          <p:cNvSpPr txBox="1"/>
          <p:nvPr/>
        </p:nvSpPr>
        <p:spPr>
          <a:xfrm>
            <a:off x="579535" y="1434536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Emotion Detection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114300"/>
            <a:ext cx="84489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Method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07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51079C3-11C4-2C22-81AA-09D23B1D6E6B}"/>
              </a:ext>
            </a:extLst>
          </p:cNvPr>
          <p:cNvSpPr txBox="1"/>
          <p:nvPr/>
        </p:nvSpPr>
        <p:spPr>
          <a:xfrm>
            <a:off x="1115613" y="2744810"/>
            <a:ext cx="15123996" cy="450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Convert the frame to grayscale.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Detect faces in the grayscale frame.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Crop the face region.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E7EF763-A0A6-05E6-4072-CA877DE80542}"/>
              </a:ext>
            </a:extLst>
          </p:cNvPr>
          <p:cNvSpPr/>
          <p:nvPr/>
        </p:nvSpPr>
        <p:spPr>
          <a:xfrm>
            <a:off x="720427" y="3916217"/>
            <a:ext cx="348274" cy="27432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4BBBB-6399-A785-EF4A-E5973570D195}"/>
              </a:ext>
            </a:extLst>
          </p:cNvPr>
          <p:cNvSpPr txBox="1"/>
          <p:nvPr/>
        </p:nvSpPr>
        <p:spPr>
          <a:xfrm rot="16200000">
            <a:off x="-1112065" y="4945835"/>
            <a:ext cx="313406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Step 1:</a:t>
            </a:r>
            <a:r>
              <a:rPr lang="en-US" sz="2400" dirty="0"/>
              <a:t> Preprocessing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5AB7-D255-818A-6A85-C9FAE7B6EAE8}"/>
              </a:ext>
            </a:extLst>
          </p:cNvPr>
          <p:cNvSpPr txBox="1"/>
          <p:nvPr/>
        </p:nvSpPr>
        <p:spPr>
          <a:xfrm>
            <a:off x="10972800" y="4910435"/>
            <a:ext cx="5593917" cy="461665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r>
              <a:rPr lang="en-US" sz="2400" b="1" dirty="0">
                <a:cs typeface="+mj-cs"/>
              </a:rPr>
              <a:t>Pre-trained Model: </a:t>
            </a:r>
            <a:r>
              <a:rPr lang="en-US" sz="2400" dirty="0" err="1">
                <a:cs typeface="+mj-cs"/>
              </a:rPr>
              <a:t>Haar</a:t>
            </a:r>
            <a:r>
              <a:rPr lang="en-US" sz="2400" dirty="0">
                <a:cs typeface="+mj-cs"/>
              </a:rPr>
              <a:t> cascade classifier</a:t>
            </a:r>
            <a:endParaRPr lang="ar-SA" sz="2400" dirty="0">
              <a:cs typeface="+mj-cs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8EA46D-7D73-4E8E-D88F-4FDDB493C712}"/>
              </a:ext>
            </a:extLst>
          </p:cNvPr>
          <p:cNvSpPr/>
          <p:nvPr/>
        </p:nvSpPr>
        <p:spPr>
          <a:xfrm>
            <a:off x="9684845" y="5035454"/>
            <a:ext cx="1041060" cy="303223"/>
          </a:xfrm>
          <a:prstGeom prst="rightArrow">
            <a:avLst>
              <a:gd name="adj1" fmla="val 50000"/>
              <a:gd name="adj2" fmla="val 952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034" name="Picture 10" descr="Lamp Cartoon Images – Browse 168,877 Stock Photos, Vectors, and Video |  Adobe Stock">
            <a:extLst>
              <a:ext uri="{FF2B5EF4-FFF2-40B4-BE49-F238E27FC236}">
                <a16:creationId xmlns:a16="http://schemas.microsoft.com/office/drawing/2014/main" id="{155FC73D-E966-310C-22FB-9A901A086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6365"/>
          <a:stretch/>
        </p:blipFill>
        <p:spPr bwMode="auto">
          <a:xfrm>
            <a:off x="14594511" y="5531211"/>
            <a:ext cx="3429000" cy="283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114300"/>
            <a:ext cx="84489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Method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08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51079C3-11C4-2C22-81AA-09D23B1D6E6B}"/>
              </a:ext>
            </a:extLst>
          </p:cNvPr>
          <p:cNvSpPr txBox="1"/>
          <p:nvPr/>
        </p:nvSpPr>
        <p:spPr>
          <a:xfrm>
            <a:off x="1905000" y="4025977"/>
            <a:ext cx="15123996" cy="81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emotions from the cropped face.</a:t>
            </a:r>
            <a:endParaRPr lang="en-US" sz="28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7E5CC96-762F-4B8A-166E-EC74E5771376}"/>
              </a:ext>
            </a:extLst>
          </p:cNvPr>
          <p:cNvSpPr/>
          <p:nvPr/>
        </p:nvSpPr>
        <p:spPr>
          <a:xfrm>
            <a:off x="1132947" y="4076700"/>
            <a:ext cx="695853" cy="864662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4E08D-6290-E9B8-4E8C-87C00D91FEFE}"/>
              </a:ext>
            </a:extLst>
          </p:cNvPr>
          <p:cNvSpPr txBox="1"/>
          <p:nvPr/>
        </p:nvSpPr>
        <p:spPr>
          <a:xfrm rot="16200000">
            <a:off x="-1103485" y="4396316"/>
            <a:ext cx="359126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Step 2:</a:t>
            </a:r>
            <a:r>
              <a:rPr lang="en-US" sz="2400" dirty="0"/>
              <a:t> Emotion Detection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CB4DE-7340-66EA-8A46-BFDAFE51B303}"/>
              </a:ext>
            </a:extLst>
          </p:cNvPr>
          <p:cNvSpPr txBox="1"/>
          <p:nvPr/>
        </p:nvSpPr>
        <p:spPr>
          <a:xfrm>
            <a:off x="12249280" y="4374047"/>
            <a:ext cx="4133720" cy="461665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r>
              <a:rPr lang="en-US" sz="2400" b="1" dirty="0">
                <a:cs typeface="+mj-cs"/>
              </a:rPr>
              <a:t>Pre-trained Model: </a:t>
            </a:r>
            <a:r>
              <a:rPr lang="en-US" sz="2400" dirty="0">
                <a:cs typeface="+mj-cs"/>
              </a:rPr>
              <a:t>FER Model</a:t>
            </a:r>
            <a:endParaRPr lang="ar-SA" sz="2400" dirty="0">
              <a:cs typeface="+mj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095C173-EAC8-6F67-141C-317A9B344765}"/>
              </a:ext>
            </a:extLst>
          </p:cNvPr>
          <p:cNvSpPr/>
          <p:nvPr/>
        </p:nvSpPr>
        <p:spPr>
          <a:xfrm>
            <a:off x="11002917" y="4441808"/>
            <a:ext cx="1041060" cy="303223"/>
          </a:xfrm>
          <a:prstGeom prst="rightArrow">
            <a:avLst>
              <a:gd name="adj1" fmla="val 50000"/>
              <a:gd name="adj2" fmla="val 952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5709B6D-7260-D6EC-A154-2150DE5D4F16}"/>
              </a:ext>
            </a:extLst>
          </p:cNvPr>
          <p:cNvSpPr txBox="1"/>
          <p:nvPr/>
        </p:nvSpPr>
        <p:spPr>
          <a:xfrm>
            <a:off x="579535" y="1434536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Emotion Detection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D8B42C-6B5F-D407-F5ED-EAE086E67DA2}"/>
              </a:ext>
            </a:extLst>
          </p:cNvPr>
          <p:cNvSpPr/>
          <p:nvPr/>
        </p:nvSpPr>
        <p:spPr>
          <a:xfrm>
            <a:off x="7604077" y="6387179"/>
            <a:ext cx="3505200" cy="26831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cs typeface="+mj-cs"/>
              </a:rPr>
              <a:t>Black Box Model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cs typeface="+mj-cs"/>
              </a:rPr>
              <a:t>(Emotion Detection)</a:t>
            </a:r>
            <a:endParaRPr lang="ar-SA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61FAA1-CD77-5416-9DFE-759D8440A21E}"/>
              </a:ext>
            </a:extLst>
          </p:cNvPr>
          <p:cNvSpPr/>
          <p:nvPr/>
        </p:nvSpPr>
        <p:spPr>
          <a:xfrm>
            <a:off x="5284907" y="7376369"/>
            <a:ext cx="1905000" cy="700786"/>
          </a:xfrm>
          <a:prstGeom prst="rightArrow">
            <a:avLst>
              <a:gd name="adj1" fmla="val 50000"/>
              <a:gd name="adj2" fmla="val 6497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E8C8CFB-2081-1B2B-61CA-408CA39B4396}"/>
              </a:ext>
            </a:extLst>
          </p:cNvPr>
          <p:cNvSpPr/>
          <p:nvPr/>
        </p:nvSpPr>
        <p:spPr>
          <a:xfrm>
            <a:off x="11523447" y="7385230"/>
            <a:ext cx="1905000" cy="700786"/>
          </a:xfrm>
          <a:prstGeom prst="rightArrow">
            <a:avLst>
              <a:gd name="adj1" fmla="val 50000"/>
              <a:gd name="adj2" fmla="val 6497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EB392-AA39-028E-885E-41E242D3AD67}"/>
              </a:ext>
            </a:extLst>
          </p:cNvPr>
          <p:cNvSpPr txBox="1"/>
          <p:nvPr/>
        </p:nvSpPr>
        <p:spPr>
          <a:xfrm>
            <a:off x="1646977" y="6770162"/>
            <a:ext cx="35052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cs typeface="+mj-cs"/>
              </a:rPr>
              <a:t>Input:</a:t>
            </a:r>
          </a:p>
          <a:p>
            <a:pPr algn="ctr"/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with Cropped Face</a:t>
            </a:r>
            <a:endParaRPr lang="ar-SA" sz="40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A08A79-BE8E-22E0-BC2D-0762228C93CE}"/>
              </a:ext>
            </a:extLst>
          </p:cNvPr>
          <p:cNvSpPr txBox="1"/>
          <p:nvPr/>
        </p:nvSpPr>
        <p:spPr>
          <a:xfrm>
            <a:off x="13826203" y="6549774"/>
            <a:ext cx="3505200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cs typeface="+mj-cs"/>
              </a:rPr>
              <a:t>Output:</a:t>
            </a:r>
          </a:p>
          <a:p>
            <a:pPr algn="ctr"/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Emotions With their Probabilities</a:t>
            </a:r>
            <a:endParaRPr lang="ar-SA" sz="4000" dirty="0">
              <a:solidFill>
                <a:srgbClr val="72727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1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CAA8DD-9270-840B-DEB5-DF352CD8C277}"/>
              </a:ext>
            </a:extLst>
          </p:cNvPr>
          <p:cNvSpPr txBox="1"/>
          <p:nvPr/>
        </p:nvSpPr>
        <p:spPr>
          <a:xfrm>
            <a:off x="5132190" y="114300"/>
            <a:ext cx="84489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B2F3D"/>
                </a:solidFill>
                <a:effectLst/>
                <a:uLnTx/>
                <a:uFillTx/>
                <a:latin typeface="Abril Fatface"/>
                <a:ea typeface="+mn-ea"/>
                <a:cs typeface="+mn-cs"/>
              </a:rPr>
              <a:t>Method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A4DEC5-2951-EDC3-254C-EFE00BD90EB3}"/>
              </a:ext>
            </a:extLst>
          </p:cNvPr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09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51079C3-11C4-2C22-81AA-09D23B1D6E6B}"/>
              </a:ext>
            </a:extLst>
          </p:cNvPr>
          <p:cNvSpPr txBox="1"/>
          <p:nvPr/>
        </p:nvSpPr>
        <p:spPr>
          <a:xfrm>
            <a:off x="1459854" y="3472566"/>
            <a:ext cx="13401271" cy="3582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emotion determination based on highest probability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motion into usability level (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easy, hard</a:t>
            </a: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overall usability determination (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apparent usability level</a:t>
            </a:r>
            <a:r>
              <a:rPr lang="en-US" sz="4000" dirty="0">
                <a:solidFill>
                  <a:srgbClr val="7272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A52DD2B-1560-69D4-148A-AA9F117316AC}"/>
              </a:ext>
            </a:extLst>
          </p:cNvPr>
          <p:cNvSpPr/>
          <p:nvPr/>
        </p:nvSpPr>
        <p:spPr>
          <a:xfrm>
            <a:off x="880094" y="3618188"/>
            <a:ext cx="579760" cy="3582712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591EF-1D54-BD29-7397-99ED88AB8F06}"/>
              </a:ext>
            </a:extLst>
          </p:cNvPr>
          <p:cNvSpPr txBox="1"/>
          <p:nvPr/>
        </p:nvSpPr>
        <p:spPr>
          <a:xfrm rot="16200000">
            <a:off x="-1297633" y="5141268"/>
            <a:ext cx="3657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Step 3: </a:t>
            </a:r>
            <a:r>
              <a:rPr lang="en-US" sz="2400" dirty="0"/>
              <a:t>Result Formatting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97BD3F3-719D-0785-7F6A-816B653C4BE5}"/>
              </a:ext>
            </a:extLst>
          </p:cNvPr>
          <p:cNvSpPr txBox="1"/>
          <p:nvPr/>
        </p:nvSpPr>
        <p:spPr>
          <a:xfrm>
            <a:off x="579535" y="1434536"/>
            <a:ext cx="9105310" cy="81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GB" sz="4800" dirty="0">
                <a:solidFill>
                  <a:srgbClr val="0B2F3D"/>
                </a:solidFill>
                <a:latin typeface="Abril Fatface"/>
              </a:rPr>
              <a:t>Algorithm 2: Emotion Detection</a:t>
            </a:r>
            <a:endParaRPr lang="en-US" sz="4800" dirty="0">
              <a:solidFill>
                <a:srgbClr val="0B2F3D"/>
              </a:solidFill>
              <a:latin typeface="Abril Fatface"/>
            </a:endParaRPr>
          </a:p>
        </p:txBody>
      </p:sp>
      <p:pic>
        <p:nvPicPr>
          <p:cNvPr id="18" name="Picture 10" descr="Lamp Cartoon Images – Browse 168,877 Stock Photos, Vectors, and Video |  Adobe Stock">
            <a:extLst>
              <a:ext uri="{FF2B5EF4-FFF2-40B4-BE49-F238E27FC236}">
                <a16:creationId xmlns:a16="http://schemas.microsoft.com/office/drawing/2014/main" id="{F28A9313-91FE-D553-C304-B73DC7E51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6365"/>
          <a:stretch/>
        </p:blipFill>
        <p:spPr bwMode="auto">
          <a:xfrm>
            <a:off x="14594511" y="5531211"/>
            <a:ext cx="3429000" cy="283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1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810</Words>
  <Application>Microsoft Office PowerPoint</Application>
  <PresentationFormat>Custom</PresentationFormat>
  <Paragraphs>167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Roboto</vt:lpstr>
      <vt:lpstr>Abril Fatface</vt:lpstr>
      <vt:lpstr>Calibri</vt:lpstr>
      <vt:lpstr>-apple-system</vt:lpstr>
      <vt:lpstr>Roboto Bold</vt:lpstr>
      <vt:lpstr>Arial</vt:lpstr>
      <vt:lpstr>Aptos</vt:lpstr>
      <vt:lpstr>Open Sans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Minimalist Illustrated Thesis Defense Presentation</dc:title>
  <cp:lastModifiedBy>Samah Shamma</cp:lastModifiedBy>
  <cp:revision>44</cp:revision>
  <dcterms:created xsi:type="dcterms:W3CDTF">2006-08-16T00:00:00Z</dcterms:created>
  <dcterms:modified xsi:type="dcterms:W3CDTF">2024-05-16T19:59:07Z</dcterms:modified>
  <dc:identifier>DAF3V3agP3I</dc:identifier>
</cp:coreProperties>
</file>